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A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ovha, Tshililo" userId="6f7f01a2-715f-4306-91ec-c4c89c558ea2" providerId="ADAL" clId="{B1B1CCD3-BCE9-406B-9715-FC4391194FFE}"/>
    <pc:docChg chg="custSel delSld modSld">
      <pc:chgData name="Ramovha, Tshililo" userId="6f7f01a2-715f-4306-91ec-c4c89c558ea2" providerId="ADAL" clId="{B1B1CCD3-BCE9-406B-9715-FC4391194FFE}" dt="2025-03-07T19:37:14.396" v="68" actId="2696"/>
      <pc:docMkLst>
        <pc:docMk/>
      </pc:docMkLst>
      <pc:sldChg chg="modSp mod modAnim">
        <pc:chgData name="Ramovha, Tshililo" userId="6f7f01a2-715f-4306-91ec-c4c89c558ea2" providerId="ADAL" clId="{B1B1CCD3-BCE9-406B-9715-FC4391194FFE}" dt="2025-03-07T19:30:06.886" v="12" actId="20577"/>
        <pc:sldMkLst>
          <pc:docMk/>
          <pc:sldMk cId="668647529" sldId="264"/>
        </pc:sldMkLst>
        <pc:spChg chg="mod">
          <ac:chgData name="Ramovha, Tshililo" userId="6f7f01a2-715f-4306-91ec-c4c89c558ea2" providerId="ADAL" clId="{B1B1CCD3-BCE9-406B-9715-FC4391194FFE}" dt="2025-03-07T19:30:06.886" v="12" actId="20577"/>
          <ac:spMkLst>
            <pc:docMk/>
            <pc:sldMk cId="668647529" sldId="264"/>
            <ac:spMk id="2" creationId="{6A39E651-ABBB-4AA8-8334-29D01E493687}"/>
          </ac:spMkLst>
        </pc:spChg>
        <pc:spChg chg="mod">
          <ac:chgData name="Ramovha, Tshililo" userId="6f7f01a2-715f-4306-91ec-c4c89c558ea2" providerId="ADAL" clId="{B1B1CCD3-BCE9-406B-9715-FC4391194FFE}" dt="2025-03-07T19:29:24.632" v="0"/>
          <ac:spMkLst>
            <pc:docMk/>
            <pc:sldMk cId="668647529" sldId="264"/>
            <ac:spMk id="3" creationId="{19368926-0193-4DD0-857C-A5D8774FF591}"/>
          </ac:spMkLst>
        </pc:spChg>
      </pc:sldChg>
      <pc:sldChg chg="modSp mod modAnim">
        <pc:chgData name="Ramovha, Tshililo" userId="6f7f01a2-715f-4306-91ec-c4c89c558ea2" providerId="ADAL" clId="{B1B1CCD3-BCE9-406B-9715-FC4391194FFE}" dt="2025-03-07T19:31:16.058" v="17" actId="27636"/>
        <pc:sldMkLst>
          <pc:docMk/>
          <pc:sldMk cId="3669340809" sldId="265"/>
        </pc:sldMkLst>
        <pc:spChg chg="mod">
          <ac:chgData name="Ramovha, Tshililo" userId="6f7f01a2-715f-4306-91ec-c4c89c558ea2" providerId="ADAL" clId="{B1B1CCD3-BCE9-406B-9715-FC4391194FFE}" dt="2025-03-07T19:30:25.512" v="13"/>
          <ac:spMkLst>
            <pc:docMk/>
            <pc:sldMk cId="3669340809" sldId="265"/>
            <ac:spMk id="2" creationId="{AFCA3294-1295-4065-85A8-1DA4C3BA6F8C}"/>
          </ac:spMkLst>
        </pc:spChg>
        <pc:spChg chg="mod">
          <ac:chgData name="Ramovha, Tshililo" userId="6f7f01a2-715f-4306-91ec-c4c89c558ea2" providerId="ADAL" clId="{B1B1CCD3-BCE9-406B-9715-FC4391194FFE}" dt="2025-03-07T19:31:16.058" v="17" actId="27636"/>
          <ac:spMkLst>
            <pc:docMk/>
            <pc:sldMk cId="3669340809" sldId="265"/>
            <ac:spMk id="3" creationId="{9CC7FDA0-7D90-4A8C-A378-116AC2180E8C}"/>
          </ac:spMkLst>
        </pc:spChg>
      </pc:sldChg>
      <pc:sldChg chg="modSp mod modAnim">
        <pc:chgData name="Ramovha, Tshililo" userId="6f7f01a2-715f-4306-91ec-c4c89c558ea2" providerId="ADAL" clId="{B1B1CCD3-BCE9-406B-9715-FC4391194FFE}" dt="2025-03-07T19:32:19.738" v="24" actId="20577"/>
        <pc:sldMkLst>
          <pc:docMk/>
          <pc:sldMk cId="1884100666" sldId="266"/>
        </pc:sldMkLst>
        <pc:spChg chg="mod">
          <ac:chgData name="Ramovha, Tshililo" userId="6f7f01a2-715f-4306-91ec-c4c89c558ea2" providerId="ADAL" clId="{B1B1CCD3-BCE9-406B-9715-FC4391194FFE}" dt="2025-03-07T19:31:51.285" v="20" actId="27636"/>
          <ac:spMkLst>
            <pc:docMk/>
            <pc:sldMk cId="1884100666" sldId="266"/>
            <ac:spMk id="2" creationId="{7DB356E2-8311-4C7D-96D5-EEFEF61C5A06}"/>
          </ac:spMkLst>
        </pc:spChg>
        <pc:spChg chg="mod">
          <ac:chgData name="Ramovha, Tshililo" userId="6f7f01a2-715f-4306-91ec-c4c89c558ea2" providerId="ADAL" clId="{B1B1CCD3-BCE9-406B-9715-FC4391194FFE}" dt="2025-03-07T19:32:19.738" v="24" actId="20577"/>
          <ac:spMkLst>
            <pc:docMk/>
            <pc:sldMk cId="1884100666" sldId="266"/>
            <ac:spMk id="3" creationId="{34C64227-DBD4-4429-AC1B-1442053C32C5}"/>
          </ac:spMkLst>
        </pc:spChg>
      </pc:sldChg>
      <pc:sldChg chg="modSp mod modAnim">
        <pc:chgData name="Ramovha, Tshililo" userId="6f7f01a2-715f-4306-91ec-c4c89c558ea2" providerId="ADAL" clId="{B1B1CCD3-BCE9-406B-9715-FC4391194FFE}" dt="2025-03-07T19:35:06.616" v="48" actId="12"/>
        <pc:sldMkLst>
          <pc:docMk/>
          <pc:sldMk cId="3854502333" sldId="267"/>
        </pc:sldMkLst>
        <pc:spChg chg="mod">
          <ac:chgData name="Ramovha, Tshililo" userId="6f7f01a2-715f-4306-91ec-c4c89c558ea2" providerId="ADAL" clId="{B1B1CCD3-BCE9-406B-9715-FC4391194FFE}" dt="2025-03-07T19:33:19.664" v="29" actId="255"/>
          <ac:spMkLst>
            <pc:docMk/>
            <pc:sldMk cId="3854502333" sldId="267"/>
            <ac:spMk id="2" creationId="{C008AA72-6049-4629-96C2-0115A8211D4C}"/>
          </ac:spMkLst>
        </pc:spChg>
        <pc:spChg chg="mod">
          <ac:chgData name="Ramovha, Tshililo" userId="6f7f01a2-715f-4306-91ec-c4c89c558ea2" providerId="ADAL" clId="{B1B1CCD3-BCE9-406B-9715-FC4391194FFE}" dt="2025-03-07T19:35:06.616" v="48" actId="12"/>
          <ac:spMkLst>
            <pc:docMk/>
            <pc:sldMk cId="3854502333" sldId="267"/>
            <ac:spMk id="3" creationId="{72FD4B03-2835-4190-A818-0F223D2D9BD1}"/>
          </ac:spMkLst>
        </pc:spChg>
      </pc:sldChg>
      <pc:sldChg chg="addSp delSp modSp mod">
        <pc:chgData name="Ramovha, Tshililo" userId="6f7f01a2-715f-4306-91ec-c4c89c558ea2" providerId="ADAL" clId="{B1B1CCD3-BCE9-406B-9715-FC4391194FFE}" dt="2025-03-07T19:35:56.229" v="58" actId="14100"/>
        <pc:sldMkLst>
          <pc:docMk/>
          <pc:sldMk cId="3052980465" sldId="268"/>
        </pc:sldMkLst>
        <pc:spChg chg="mod">
          <ac:chgData name="Ramovha, Tshililo" userId="6f7f01a2-715f-4306-91ec-c4c89c558ea2" providerId="ADAL" clId="{B1B1CCD3-BCE9-406B-9715-FC4391194FFE}" dt="2025-03-07T19:35:26.656" v="50" actId="27636"/>
          <ac:spMkLst>
            <pc:docMk/>
            <pc:sldMk cId="3052980465" sldId="268"/>
            <ac:spMk id="2" creationId="{4FD958B8-7436-4F34-AB60-AED94EC1EC08}"/>
          </ac:spMkLst>
        </pc:spChg>
        <pc:spChg chg="del mod">
          <ac:chgData name="Ramovha, Tshililo" userId="6f7f01a2-715f-4306-91ec-c4c89c558ea2" providerId="ADAL" clId="{B1B1CCD3-BCE9-406B-9715-FC4391194FFE}" dt="2025-03-07T19:35:43.523" v="54"/>
          <ac:spMkLst>
            <pc:docMk/>
            <pc:sldMk cId="3052980465" sldId="268"/>
            <ac:spMk id="3" creationId="{5A586C13-D9AE-4E99-8DD4-8CC6B4150182}"/>
          </ac:spMkLst>
        </pc:spChg>
        <pc:picChg chg="del">
          <ac:chgData name="Ramovha, Tshililo" userId="6f7f01a2-715f-4306-91ec-c4c89c558ea2" providerId="ADAL" clId="{B1B1CCD3-BCE9-406B-9715-FC4391194FFE}" dt="2025-03-07T19:35:34.124" v="53" actId="478"/>
          <ac:picMkLst>
            <pc:docMk/>
            <pc:sldMk cId="3052980465" sldId="268"/>
            <ac:picMk id="5" creationId="{84898C32-FF7A-4F6E-A3E4-11B384FDCC7D}"/>
          </ac:picMkLst>
        </pc:picChg>
        <pc:picChg chg="add mod">
          <ac:chgData name="Ramovha, Tshililo" userId="6f7f01a2-715f-4306-91ec-c4c89c558ea2" providerId="ADAL" clId="{B1B1CCD3-BCE9-406B-9715-FC4391194FFE}" dt="2025-03-07T19:35:56.229" v="58" actId="14100"/>
          <ac:picMkLst>
            <pc:docMk/>
            <pc:sldMk cId="3052980465" sldId="268"/>
            <ac:picMk id="6" creationId="{EC6BC27B-4F73-43F0-94D6-B47DB4800C7E}"/>
          </ac:picMkLst>
        </pc:picChg>
      </pc:sldChg>
      <pc:sldChg chg="delSp modSp mod">
        <pc:chgData name="Ramovha, Tshililo" userId="6f7f01a2-715f-4306-91ec-c4c89c558ea2" providerId="ADAL" clId="{B1B1CCD3-BCE9-406B-9715-FC4391194FFE}" dt="2025-03-07T19:36:44.389" v="66" actId="27636"/>
        <pc:sldMkLst>
          <pc:docMk/>
          <pc:sldMk cId="1497171872" sldId="269"/>
        </pc:sldMkLst>
        <pc:spChg chg="mod">
          <ac:chgData name="Ramovha, Tshililo" userId="6f7f01a2-715f-4306-91ec-c4c89c558ea2" providerId="ADAL" clId="{B1B1CCD3-BCE9-406B-9715-FC4391194FFE}" dt="2025-03-07T19:36:18.643" v="60" actId="27636"/>
          <ac:spMkLst>
            <pc:docMk/>
            <pc:sldMk cId="1497171872" sldId="269"/>
            <ac:spMk id="2" creationId="{2B423A8F-417C-49C1-9A7C-52702545E7D4}"/>
          </ac:spMkLst>
        </pc:spChg>
        <pc:spChg chg="mod">
          <ac:chgData name="Ramovha, Tshililo" userId="6f7f01a2-715f-4306-91ec-c4c89c558ea2" providerId="ADAL" clId="{B1B1CCD3-BCE9-406B-9715-FC4391194FFE}" dt="2025-03-07T19:36:44.389" v="66" actId="27636"/>
          <ac:spMkLst>
            <pc:docMk/>
            <pc:sldMk cId="1497171872" sldId="269"/>
            <ac:spMk id="3" creationId="{82EC00E1-FE25-46B9-8856-647BBCC272A8}"/>
          </ac:spMkLst>
        </pc:spChg>
        <pc:picChg chg="del">
          <ac:chgData name="Ramovha, Tshililo" userId="6f7f01a2-715f-4306-91ec-c4c89c558ea2" providerId="ADAL" clId="{B1B1CCD3-BCE9-406B-9715-FC4391194FFE}" dt="2025-03-07T19:36:23.215" v="62" actId="478"/>
          <ac:picMkLst>
            <pc:docMk/>
            <pc:sldMk cId="1497171872" sldId="269"/>
            <ac:picMk id="5" creationId="{B099E79F-E2C5-4799-A711-FF0C3D8A70FC}"/>
          </ac:picMkLst>
        </pc:picChg>
      </pc:sldChg>
      <pc:sldChg chg="del">
        <pc:chgData name="Ramovha, Tshililo" userId="6f7f01a2-715f-4306-91ec-c4c89c558ea2" providerId="ADAL" clId="{B1B1CCD3-BCE9-406B-9715-FC4391194FFE}" dt="2025-03-07T19:37:11.127" v="67" actId="2696"/>
        <pc:sldMkLst>
          <pc:docMk/>
          <pc:sldMk cId="1418720673" sldId="270"/>
        </pc:sldMkLst>
      </pc:sldChg>
      <pc:sldChg chg="del">
        <pc:chgData name="Ramovha, Tshililo" userId="6f7f01a2-715f-4306-91ec-c4c89c558ea2" providerId="ADAL" clId="{B1B1CCD3-BCE9-406B-9715-FC4391194FFE}" dt="2025-03-07T19:37:14.396" v="68" actId="2696"/>
        <pc:sldMkLst>
          <pc:docMk/>
          <pc:sldMk cId="2227260626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23DC-DE3C-439D-B283-CE9B66168E03}" type="datetimeFigureOut">
              <a:rPr lang="en-ZA" smtClean="0"/>
              <a:t>2025/03/07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1056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23DC-DE3C-439D-B283-CE9B66168E03}" type="datetimeFigureOut">
              <a:rPr lang="en-ZA" smtClean="0"/>
              <a:t>2025/03/07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309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23DC-DE3C-439D-B283-CE9B66168E03}" type="datetimeFigureOut">
              <a:rPr lang="en-ZA" smtClean="0"/>
              <a:t>2025/03/07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58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23DC-DE3C-439D-B283-CE9B66168E03}" type="datetimeFigureOut">
              <a:rPr lang="en-ZA" smtClean="0"/>
              <a:t>2025/03/07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8587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23DC-DE3C-439D-B283-CE9B66168E03}" type="datetimeFigureOut">
              <a:rPr lang="en-ZA" smtClean="0"/>
              <a:t>2025/03/07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648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23DC-DE3C-439D-B283-CE9B66168E03}" type="datetimeFigureOut">
              <a:rPr lang="en-ZA" smtClean="0"/>
              <a:t>2025/03/07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90885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23DC-DE3C-439D-B283-CE9B66168E03}" type="datetimeFigureOut">
              <a:rPr lang="en-ZA" smtClean="0"/>
              <a:t>2025/03/07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3282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23DC-DE3C-439D-B283-CE9B66168E03}" type="datetimeFigureOut">
              <a:rPr lang="en-ZA" smtClean="0"/>
              <a:t>2025/03/07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1796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23DC-DE3C-439D-B283-CE9B66168E03}" type="datetimeFigureOut">
              <a:rPr lang="en-ZA" smtClean="0"/>
              <a:t>2025/03/07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57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23DC-DE3C-439D-B283-CE9B66168E03}" type="datetimeFigureOut">
              <a:rPr lang="en-ZA" smtClean="0"/>
              <a:t>2025/03/07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659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23DC-DE3C-439D-B283-CE9B66168E03}" type="datetimeFigureOut">
              <a:rPr lang="en-ZA" smtClean="0"/>
              <a:t>2025/03/07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0663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E23DC-DE3C-439D-B283-CE9B66168E03}" type="datetimeFigureOut">
              <a:rPr lang="en-ZA" smtClean="0"/>
              <a:t>2025/03/07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CA859-A0C5-445A-BD88-51A8948AAD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2636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79408"/>
            <a:ext cx="9144000" cy="4785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extBox 6"/>
          <p:cNvSpPr txBox="1"/>
          <p:nvPr/>
        </p:nvSpPr>
        <p:spPr>
          <a:xfrm>
            <a:off x="4427984" y="2795720"/>
            <a:ext cx="4508400" cy="553998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>
                <a:rot lat="0" lon="0" rev="3000000"/>
              </a:lightRig>
            </a:scene3d>
            <a:sp3d extrusionH="57150" contourW="38100" prstMaterial="flat">
              <a:bevelT w="101600" h="82550" prst="riblet"/>
              <a:bevelB prst="convex"/>
              <a:extrusionClr>
                <a:schemeClr val="bg1"/>
              </a:extrusionClr>
              <a:contourClr>
                <a:schemeClr val="tx2">
                  <a:lumMod val="60000"/>
                  <a:lumOff val="40000"/>
                </a:schemeClr>
              </a:contourClr>
            </a:sp3d>
          </a:bodyPr>
          <a:lstStyle/>
          <a:p>
            <a:r>
              <a:rPr lang="en-ZA" sz="3000" dirty="0">
                <a:solidFill>
                  <a:srgbClr val="C8AB4C"/>
                </a:solidFill>
                <a:latin typeface="Square721 BdEx BT" pitchFamily="34" charset="0"/>
              </a:rPr>
              <a:t>PRESENTATION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84056" y="6379408"/>
            <a:ext cx="295232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ZA" dirty="0">
                <a:solidFill>
                  <a:schemeClr val="bg1"/>
                </a:solidFill>
                <a:latin typeface="Albertus Extra Bold" pitchFamily="34" charset="0"/>
              </a:rPr>
              <a:t>Mr Tshililo Ramovha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5D098B-ACFF-488B-810F-649BEF46B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801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22421F-CFFE-4035-B41C-4D981E86C176}"/>
              </a:ext>
            </a:extLst>
          </p:cNvPr>
          <p:cNvSpPr txBox="1"/>
          <p:nvPr/>
        </p:nvSpPr>
        <p:spPr>
          <a:xfrm>
            <a:off x="3721919" y="2766980"/>
            <a:ext cx="4624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Z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B30BB2-FB6B-4E66-B84B-9642F7AF8704}"/>
              </a:ext>
            </a:extLst>
          </p:cNvPr>
          <p:cNvSpPr txBox="1"/>
          <p:nvPr/>
        </p:nvSpPr>
        <p:spPr>
          <a:xfrm>
            <a:off x="3851920" y="2672609"/>
            <a:ext cx="5516512" cy="400110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>
                <a:rot lat="0" lon="0" rev="3000000"/>
              </a:lightRig>
            </a:scene3d>
            <a:sp3d extrusionH="57150" contourW="38100" prstMaterial="flat">
              <a:bevelT w="101600" h="82550" prst="riblet"/>
              <a:bevelB prst="convex"/>
              <a:extrusionClr>
                <a:schemeClr val="bg1"/>
              </a:extrusionClr>
              <a:contourClr>
                <a:schemeClr val="tx2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-US" sz="2000" dirty="0"/>
              <a:t>Cloud Security at the University of Limpopo</a:t>
            </a:r>
            <a:endParaRPr lang="en-ZA" sz="2000" dirty="0">
              <a:solidFill>
                <a:srgbClr val="C8AB4C"/>
              </a:solidFill>
              <a:latin typeface="Square721 BdEx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95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9E651-ABBB-4AA8-8334-29D01E493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68926-0193-4DD0-857C-A5D8774FF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University of Limpopo has been using </a:t>
            </a:r>
            <a:r>
              <a:rPr lang="en-US" b="1" dirty="0"/>
              <a:t>AWS Cloud Environment</a:t>
            </a:r>
            <a:r>
              <a:rPr lang="en-US" dirty="0"/>
              <a:t> since </a:t>
            </a:r>
            <a:r>
              <a:rPr lang="en-US" b="1" dirty="0"/>
              <a:t>2022</a:t>
            </a:r>
            <a:r>
              <a:rPr lang="en-US" dirty="0"/>
              <a:t>.</a:t>
            </a:r>
          </a:p>
          <a:p>
            <a:r>
              <a:rPr lang="en-US" dirty="0"/>
              <a:t>Primary system: </a:t>
            </a:r>
            <a:r>
              <a:rPr lang="en-US" b="1" dirty="0"/>
              <a:t>ITS Integrator 4.1</a:t>
            </a:r>
            <a:r>
              <a:rPr lang="en-US" dirty="0"/>
              <a:t>.</a:t>
            </a:r>
          </a:p>
          <a:p>
            <a:r>
              <a:rPr lang="en-US" dirty="0"/>
              <a:t>Security measures are in place to protect </a:t>
            </a:r>
            <a:r>
              <a:rPr lang="en-US" b="1" dirty="0"/>
              <a:t>staff, students, and critical data</a:t>
            </a:r>
            <a:r>
              <a:rPr lang="en-US" dirty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6864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A3294-1295-4065-85A8-1DA4C3BA6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Security Infrastructure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7FDA0-7D90-4A8C-A378-116AC2180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b="1" dirty="0"/>
              <a:t>AWS Cloud Services</a:t>
            </a:r>
            <a:r>
              <a:rPr lang="en-US" sz="3000" dirty="0"/>
              <a:t> host the </a:t>
            </a:r>
            <a:r>
              <a:rPr lang="en-US" sz="3000" b="1" dirty="0"/>
              <a:t>ITS Integrator 4.1 system</a:t>
            </a:r>
            <a:r>
              <a:rPr lang="en-US" sz="3000" dirty="0"/>
              <a:t>.</a:t>
            </a:r>
          </a:p>
          <a:p>
            <a:r>
              <a:rPr lang="en-US" sz="3000" b="1" dirty="0"/>
              <a:t>FortiGate Firewall &amp; AWS VPN</a:t>
            </a:r>
            <a:r>
              <a:rPr lang="en-US" sz="3000" dirty="0"/>
              <a:t> secure staff access.</a:t>
            </a:r>
          </a:p>
          <a:p>
            <a:r>
              <a:rPr lang="en-US" sz="3000" b="1" dirty="0"/>
              <a:t>Back-office access</a:t>
            </a:r>
            <a:r>
              <a:rPr lang="en-US" sz="3000" dirty="0"/>
              <a:t> is restricted to on-premise </a:t>
            </a:r>
            <a:r>
              <a:rPr lang="en-US" sz="3000" b="1" dirty="0"/>
              <a:t>firewall, AWS VPN, and FortiGate VPN</a:t>
            </a:r>
            <a:r>
              <a:rPr lang="en-US" sz="3000" dirty="0"/>
              <a:t>.</a:t>
            </a:r>
          </a:p>
          <a:p>
            <a:r>
              <a:rPr lang="en-US" sz="3000" b="1" dirty="0"/>
              <a:t>Self-service portal security</a:t>
            </a:r>
            <a:r>
              <a:rPr lang="en-US" sz="3000" dirty="0"/>
              <a:t> includes AWS </a:t>
            </a:r>
            <a:r>
              <a:rPr lang="en-US" sz="3000" b="1" dirty="0"/>
              <a:t>Web Application Firewall (WAF)</a:t>
            </a:r>
            <a:r>
              <a:rPr lang="en-US" sz="3000" dirty="0"/>
              <a:t> </a:t>
            </a:r>
            <a:r>
              <a:rPr lang="en-US" sz="3000" dirty="0" err="1"/>
              <a:t>for:</a:t>
            </a:r>
            <a:r>
              <a:rPr lang="en-US" sz="3000" b="1" dirty="0" err="1"/>
              <a:t>iEnabler</a:t>
            </a:r>
            <a:r>
              <a:rPr lang="en-US" sz="3000" b="1" dirty="0"/>
              <a:t> for students and staff</a:t>
            </a:r>
            <a:r>
              <a:rPr lang="en-US" sz="3000" dirty="0"/>
              <a:t>.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6934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356E2-8311-4C7D-96D5-EEFEF61C5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/>
              <a:t>Security Components &amp; Access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64227-DBD4-4429-AC1B-1442053C3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Back-Office Security:</a:t>
            </a:r>
          </a:p>
          <a:p>
            <a:pPr lvl="1"/>
            <a:r>
              <a:rPr lang="en-US" dirty="0"/>
              <a:t>Accessible only through </a:t>
            </a:r>
            <a:r>
              <a:rPr lang="en-US" b="1" dirty="0"/>
              <a:t>on-premise firewall, AWS VPN, and FortiGate VPN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Restricts unauthorized external access</a:t>
            </a:r>
          </a:p>
          <a:p>
            <a:r>
              <a:rPr lang="en-US" sz="2800" b="1" dirty="0"/>
              <a:t> Self-Service Portal Security:</a:t>
            </a:r>
          </a:p>
          <a:p>
            <a:pPr lvl="1"/>
            <a:r>
              <a:rPr lang="en-US" dirty="0"/>
              <a:t>Uses </a:t>
            </a:r>
            <a:r>
              <a:rPr lang="en-US" b="1" dirty="0"/>
              <a:t>AWS Web Application Firewall (WAF)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Protects </a:t>
            </a:r>
            <a:r>
              <a:rPr lang="en-US" b="1" dirty="0"/>
              <a:t>iEnabler (Student &amp; Staff portal)</a:t>
            </a:r>
            <a:r>
              <a:rPr lang="en-US" dirty="0"/>
              <a:t> from cyber threats.</a:t>
            </a:r>
          </a:p>
        </p:txBody>
      </p:sp>
    </p:spTree>
    <p:extLst>
      <p:ext uri="{BB962C8B-B14F-4D97-AF65-F5344CB8AC3E}">
        <p14:creationId xmlns:p14="http://schemas.microsoft.com/office/powerpoint/2010/main" val="188410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8AA72-6049-4629-96C2-0115A8211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Benefits of Cloud Security Approach</a:t>
            </a:r>
            <a:endParaRPr lang="en-ZA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D4B03-2835-4190-A818-0F223D2D9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Strong Data Protection – Encryption and firewall controls safeguard sensitive university data.</a:t>
            </a:r>
          </a:p>
          <a:p>
            <a:r>
              <a:rPr lang="en-US" sz="2400" dirty="0"/>
              <a:t>Controlled Access – VPN &amp; firewall ensure only authorized users can access critical systems.</a:t>
            </a:r>
          </a:p>
          <a:p>
            <a:r>
              <a:rPr lang="en-US" sz="2400" dirty="0"/>
              <a:t>Scalability &amp; Performance – AWS WAF secures student and staff services with minimal downtime.</a:t>
            </a:r>
          </a:p>
          <a:p>
            <a:r>
              <a:rPr lang="en-US" sz="2400" dirty="0"/>
              <a:t>Compliance &amp; Monitoring – AWS security tools help meet regulatory and cybersecurity standards.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450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958B8-7436-4F34-AB60-AED94EC1E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Challenges &amp; Mitigation Strategies</a:t>
            </a:r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EC6BC27B-4F73-43F0-94D6-B47DB4800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556792"/>
            <a:ext cx="8280920" cy="3960440"/>
          </a:xfrm>
        </p:spPr>
      </p:pic>
    </p:spTree>
    <p:extLst>
      <p:ext uri="{BB962C8B-B14F-4D97-AF65-F5344CB8AC3E}">
        <p14:creationId xmlns:p14="http://schemas.microsoft.com/office/powerpoint/2010/main" val="3052980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23A8F-417C-49C1-9A7C-52702545E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Conclusion &amp;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C00E1-FE25-46B9-8856-647BBCC27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b="1" dirty="0"/>
              <a:t>Enhance Monitoring:</a:t>
            </a:r>
            <a:r>
              <a:rPr lang="en-US" sz="3000" dirty="0"/>
              <a:t> Implement </a:t>
            </a:r>
            <a:r>
              <a:rPr lang="en-US" sz="3000" b="1" dirty="0"/>
              <a:t>AWS Security Hub</a:t>
            </a:r>
            <a:r>
              <a:rPr lang="en-US" sz="3000" dirty="0"/>
              <a:t> for real-time alerts.</a:t>
            </a:r>
          </a:p>
          <a:p>
            <a:r>
              <a:rPr lang="en-US" sz="3000" b="1" dirty="0"/>
              <a:t>Regular Security Audits:</a:t>
            </a:r>
            <a:r>
              <a:rPr lang="en-US" sz="3000" dirty="0"/>
              <a:t> Periodic assessments to identify vulnerabilities.</a:t>
            </a:r>
          </a:p>
          <a:p>
            <a:r>
              <a:rPr lang="en-US" sz="3000" b="1" dirty="0"/>
              <a:t>User Training:</a:t>
            </a:r>
            <a:r>
              <a:rPr lang="en-US" sz="3000" dirty="0"/>
              <a:t> Educate staff and students on </a:t>
            </a:r>
            <a:r>
              <a:rPr lang="en-US" sz="3000" b="1" dirty="0"/>
              <a:t>security best practices</a:t>
            </a:r>
            <a:r>
              <a:rPr lang="en-US" sz="3000" dirty="0"/>
              <a:t>.</a:t>
            </a:r>
          </a:p>
          <a:p>
            <a:r>
              <a:rPr lang="en-US" sz="3000" b="1" dirty="0"/>
              <a:t>Multi-Factor Authentication (MFA):</a:t>
            </a:r>
            <a:r>
              <a:rPr lang="en-US" sz="3000" dirty="0"/>
              <a:t> Strengthen authentication measures.</a:t>
            </a:r>
          </a:p>
          <a:p>
            <a:r>
              <a:rPr lang="en-US" sz="3000" b="1" dirty="0"/>
              <a:t>Backup &amp; Disaster Recovery:</a:t>
            </a:r>
            <a:r>
              <a:rPr lang="en-US" sz="3000" dirty="0"/>
              <a:t> Ensure regular backups for critical systems.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97171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605" y="0"/>
            <a:ext cx="95717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09597" y="1569919"/>
            <a:ext cx="2324675" cy="5539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ZA" sz="3000" b="1" dirty="0"/>
              <a:t>I Thank you</a:t>
            </a:r>
          </a:p>
        </p:txBody>
      </p:sp>
    </p:spTree>
    <p:extLst>
      <p:ext uri="{BB962C8B-B14F-4D97-AF65-F5344CB8AC3E}">
        <p14:creationId xmlns:p14="http://schemas.microsoft.com/office/powerpoint/2010/main" val="2750405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</TotalTime>
  <Words>279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Albertus Extra Bold</vt:lpstr>
      <vt:lpstr>Arial</vt:lpstr>
      <vt:lpstr>Square721 BdEx BT</vt:lpstr>
      <vt:lpstr>Office Theme</vt:lpstr>
      <vt:lpstr>PowerPoint Presentation</vt:lpstr>
      <vt:lpstr>Introduction</vt:lpstr>
      <vt:lpstr>Security Infrastructure Overview</vt:lpstr>
      <vt:lpstr>Security Components &amp; Access Control</vt:lpstr>
      <vt:lpstr>Benefits of Cloud Security Approach</vt:lpstr>
      <vt:lpstr>Challenges &amp; Mitigation Strategies</vt:lpstr>
      <vt:lpstr>Conclusion &amp; Recommendations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Madisha, Thabo</dc:creator>
  <cp:lastModifiedBy>Ramovha, Tshililo</cp:lastModifiedBy>
  <cp:revision>57</cp:revision>
  <dcterms:created xsi:type="dcterms:W3CDTF">2011-10-05T09:38:13Z</dcterms:created>
  <dcterms:modified xsi:type="dcterms:W3CDTF">2025-03-07T19:38:00Z</dcterms:modified>
</cp:coreProperties>
</file>